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AB039-FACC-4920-A38A-F9052CE58960}" v="168" dt="2023-11-16T18:39:55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e Bartke" userId="a9231dc2-9dd1-492a-ab65-7d5e5ebc2328" providerId="ADAL" clId="{7D0AB039-FACC-4920-A38A-F9052CE58960}"/>
    <pc:docChg chg="modSld">
      <pc:chgData name="Danae Bartke" userId="a9231dc2-9dd1-492a-ab65-7d5e5ebc2328" providerId="ADAL" clId="{7D0AB039-FACC-4920-A38A-F9052CE58960}" dt="2023-11-16T18:39:55.011" v="167" actId="12"/>
      <pc:docMkLst>
        <pc:docMk/>
      </pc:docMkLst>
      <pc:sldChg chg="modSp">
        <pc:chgData name="Danae Bartke" userId="a9231dc2-9dd1-492a-ab65-7d5e5ebc2328" providerId="ADAL" clId="{7D0AB039-FACC-4920-A38A-F9052CE58960}" dt="2023-11-16T18:39:55.011" v="167" actId="12"/>
        <pc:sldMkLst>
          <pc:docMk/>
          <pc:sldMk cId="2394287622" sldId="266"/>
        </pc:sldMkLst>
        <pc:spChg chg="mod">
          <ac:chgData name="Danae Bartke" userId="a9231dc2-9dd1-492a-ab65-7d5e5ebc2328" providerId="ADAL" clId="{7D0AB039-FACC-4920-A38A-F9052CE58960}" dt="2023-11-16T18:39:55.011" v="167" actId="12"/>
          <ac:spMkLst>
            <pc:docMk/>
            <pc:sldMk cId="2394287622" sldId="26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A36E-F85A-4DB0-94B7-7112E584F14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022A-2292-4D4C-8DB6-5F2F1D0F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F4F77-FE44-438B-9277-CAB7473BC1B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D3E1D-B70D-4A7C-B6E3-CB2FC79D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3E1D-B70D-4A7C-B6E3-CB2FC79DE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3E1D-B70D-4A7C-B6E3-CB2FC79DE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5EF82D-D84C-4CA8-BAF3-0D7AB6B45BF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05B424-9332-432B-A874-7A0EB4190B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115411"/>
            <a:ext cx="2057400" cy="41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124825" cy="4800600"/>
          </a:xfrm>
        </p:spPr>
        <p:txBody>
          <a:bodyPr>
            <a:noAutofit/>
          </a:bodyPr>
          <a:lstStyle/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1962: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</a:t>
            </a:r>
            <a:r>
              <a:rPr lang="en-US" sz="1200" dirty="0" err="1">
                <a:solidFill>
                  <a:srgbClr val="F8F8F8"/>
                </a:solidFill>
              </a:rPr>
              <a:t>Gerritsen</a:t>
            </a:r>
            <a:r>
              <a:rPr lang="en-US" sz="1200" dirty="0">
                <a:solidFill>
                  <a:srgbClr val="F8F8F8"/>
                </a:solidFill>
              </a:rPr>
              <a:t>, Carson and Neill describe Homocystinuria as a cause of intellectual disability by urine amino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 acid screen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1962: Dr. George Spaeth, independently diagnosed a patient with Classical Homocystinuria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1964: Dr Harvey Mudd describes that cystathionine synthase enzymatic deficiency causes homocystinuria in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Science.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1964: Guthrie test can detect high methionine for newborn screening of homocystinuria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1964:  Low Met diet known to reduce levels and symptoms 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1964: Doctors prescribed  blend of amino acids  to combine with  low Met diet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1968: Folic Acid  found to help manage Classical HCU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1969: 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Barber and </a:t>
            </a:r>
            <a:r>
              <a:rPr lang="en-US" sz="1200" dirty="0" err="1">
                <a:solidFill>
                  <a:srgbClr val="F8F8F8"/>
                </a:solidFill>
              </a:rPr>
              <a:t>Spaeth</a:t>
            </a:r>
            <a:r>
              <a:rPr lang="en-US" sz="1200" dirty="0">
                <a:solidFill>
                  <a:srgbClr val="F8F8F8"/>
                </a:solidFill>
              </a:rPr>
              <a:t> report pyridoxine (vitamin B6) responsive patients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1969 &amp; 1970: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Harvey </a:t>
            </a:r>
            <a:r>
              <a:rPr lang="en-US" sz="1200" dirty="0" err="1">
                <a:solidFill>
                  <a:srgbClr val="F8F8F8"/>
                </a:solidFill>
              </a:rPr>
              <a:t>Mudd</a:t>
            </a:r>
            <a:r>
              <a:rPr lang="en-US" sz="1200" dirty="0">
                <a:solidFill>
                  <a:srgbClr val="F8F8F8"/>
                </a:solidFill>
              </a:rPr>
              <a:t> and Harvey Levy describe the enzymatic defect causing cobalamin C deficiency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1970: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Goodman describes response to B12 therapy in Cobalamin C patients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1981: Betaine found to help reduce </a:t>
            </a:r>
            <a:r>
              <a:rPr lang="en-US" sz="1200" dirty="0" err="1">
                <a:solidFill>
                  <a:srgbClr val="F8F8F8"/>
                </a:solidFill>
              </a:rPr>
              <a:t>hcy</a:t>
            </a:r>
            <a:r>
              <a:rPr lang="en-US" sz="1200" dirty="0">
                <a:solidFill>
                  <a:srgbClr val="F8F8F8"/>
                </a:solidFill>
              </a:rPr>
              <a:t> levels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1983: B6, B12 and folic acid were found to better treat high </a:t>
            </a:r>
            <a:r>
              <a:rPr lang="en-US" sz="1200" dirty="0" err="1">
                <a:solidFill>
                  <a:srgbClr val="F8F8F8"/>
                </a:solidFill>
              </a:rPr>
              <a:t>hcy</a:t>
            </a:r>
            <a:r>
              <a:rPr lang="en-US" sz="1200" dirty="0">
                <a:solidFill>
                  <a:srgbClr val="F8F8F8"/>
                </a:solidFill>
              </a:rPr>
              <a:t> levels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1988: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</a:t>
            </a:r>
            <a:r>
              <a:rPr lang="en-US" sz="1200" dirty="0" err="1">
                <a:solidFill>
                  <a:srgbClr val="F8F8F8"/>
                </a:solidFill>
              </a:rPr>
              <a:t>Muenke</a:t>
            </a:r>
            <a:r>
              <a:rPr lang="en-US" sz="1200" dirty="0">
                <a:solidFill>
                  <a:srgbClr val="F8F8F8"/>
                </a:solidFill>
              </a:rPr>
              <a:t> and Kraus map the CBS gene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1991: Organic </a:t>
            </a:r>
            <a:r>
              <a:rPr lang="en-US" sz="1200" dirty="0" err="1">
                <a:solidFill>
                  <a:srgbClr val="F8F8F8"/>
                </a:solidFill>
              </a:rPr>
              <a:t>Acidemia</a:t>
            </a:r>
            <a:r>
              <a:rPr lang="en-US" sz="1200" dirty="0">
                <a:solidFill>
                  <a:srgbClr val="F8F8F8"/>
                </a:solidFill>
              </a:rPr>
              <a:t> Association received non-profit status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1993: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Kraus describes the human cystathionine beta-synthase cDNA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1995: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Watanabe describes the first CBS knockout mouse model </a:t>
            </a:r>
          </a:p>
          <a:p>
            <a:pPr marL="458089" lvl="1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and in 2004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Kruger develops different transgenic mouse models to improve their survival</a:t>
            </a:r>
          </a:p>
          <a:p>
            <a:pPr marL="174625" indent="-174625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1996: </a:t>
            </a:r>
            <a:r>
              <a:rPr lang="en-US" sz="1200" dirty="0" err="1">
                <a:solidFill>
                  <a:srgbClr val="F8F8F8"/>
                </a:solidFill>
              </a:rPr>
              <a:t>Cystadane</a:t>
            </a:r>
            <a:r>
              <a:rPr lang="en-US" sz="1200" dirty="0">
                <a:solidFill>
                  <a:srgbClr val="F8F8F8"/>
                </a:solidFill>
              </a:rPr>
              <a:t> (betaine anhydrous) obtains FDA approval for cystathionine beta synthase deficiency, MTHFR deficiency and </a:t>
            </a:r>
            <a:r>
              <a:rPr lang="en-US" sz="1200" dirty="0" err="1">
                <a:solidFill>
                  <a:srgbClr val="F8F8F8"/>
                </a:solidFill>
              </a:rPr>
              <a:t>cbl</a:t>
            </a:r>
            <a:r>
              <a:rPr lang="en-US" sz="1200" dirty="0">
                <a:solidFill>
                  <a:srgbClr val="F8F8F8"/>
                </a:solidFill>
              </a:rPr>
              <a:t> defects</a:t>
            </a:r>
          </a:p>
          <a:p>
            <a:pPr marL="174625" indent="-174625">
              <a:spcBef>
                <a:spcPts val="0"/>
              </a:spcBef>
            </a:pPr>
            <a:endParaRPr lang="en-US" sz="1050" dirty="0">
              <a:solidFill>
                <a:srgbClr val="F8F8F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334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HCU </a:t>
            </a:r>
            <a:r>
              <a:rPr lang="mr-IN" sz="2400" dirty="0">
                <a:solidFill>
                  <a:srgbClr val="FFC000"/>
                </a:solidFill>
              </a:rPr>
              <a:t>–</a:t>
            </a:r>
            <a:r>
              <a:rPr lang="en-US" sz="2400" dirty="0">
                <a:solidFill>
                  <a:srgbClr val="FFC000"/>
                </a:solidFill>
              </a:rPr>
              <a:t> We’ve Come a Long Way</a:t>
            </a:r>
            <a:r>
              <a:rPr lang="mr-IN" sz="2400" dirty="0">
                <a:solidFill>
                  <a:srgbClr val="FFC000"/>
                </a:solidFill>
              </a:rPr>
              <a:t>…</a:t>
            </a:r>
            <a:r>
              <a:rPr lang="en-US" sz="2400" dirty="0">
                <a:solidFill>
                  <a:srgbClr val="FFC000"/>
                </a:solidFill>
              </a:rPr>
              <a:t> (1960 -1999)</a:t>
            </a:r>
          </a:p>
        </p:txBody>
      </p:sp>
    </p:spTree>
    <p:extLst>
      <p:ext uri="{BB962C8B-B14F-4D97-AF65-F5344CB8AC3E}">
        <p14:creationId xmlns:p14="http://schemas.microsoft.com/office/powerpoint/2010/main" val="239428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124825" cy="419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2006: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Lerner-Ellis and Rosenblatt et al identify the gene responsible for </a:t>
            </a:r>
            <a:r>
              <a:rPr lang="en-US" sz="1200" dirty="0" err="1">
                <a:solidFill>
                  <a:srgbClr val="F8F8F8"/>
                </a:solidFill>
              </a:rPr>
              <a:t>methylmalonic</a:t>
            </a:r>
            <a:r>
              <a:rPr lang="en-US" sz="1200" dirty="0">
                <a:solidFill>
                  <a:srgbClr val="F8F8F8"/>
                </a:solidFill>
              </a:rPr>
              <a:t> aciduria and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 homocystinuria, </a:t>
            </a:r>
            <a:r>
              <a:rPr lang="en-US" sz="1200" dirty="0" err="1">
                <a:solidFill>
                  <a:srgbClr val="F8F8F8"/>
                </a:solidFill>
              </a:rPr>
              <a:t>cblC</a:t>
            </a:r>
            <a:r>
              <a:rPr lang="en-US" sz="1200" dirty="0">
                <a:solidFill>
                  <a:srgbClr val="F8F8F8"/>
                </a:solidFill>
              </a:rPr>
              <a:t> type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2006: High dose </a:t>
            </a:r>
            <a:r>
              <a:rPr lang="en-US" sz="1200" dirty="0" err="1">
                <a:solidFill>
                  <a:srgbClr val="F8F8F8"/>
                </a:solidFill>
              </a:rPr>
              <a:t>hydroxocobalamin</a:t>
            </a:r>
            <a:r>
              <a:rPr lang="en-US" sz="1200" dirty="0">
                <a:solidFill>
                  <a:srgbClr val="F8F8F8"/>
                </a:solidFill>
              </a:rPr>
              <a:t> therapy shows benefit in </a:t>
            </a:r>
            <a:r>
              <a:rPr lang="en-US" sz="1200" dirty="0" err="1">
                <a:solidFill>
                  <a:srgbClr val="F8F8F8"/>
                </a:solidFill>
              </a:rPr>
              <a:t>cblC</a:t>
            </a:r>
            <a:r>
              <a:rPr lang="en-US" sz="1200" dirty="0">
                <a:solidFill>
                  <a:srgbClr val="F8F8F8"/>
                </a:solidFill>
              </a:rPr>
              <a:t> patients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2014: The first mouse model of </a:t>
            </a:r>
            <a:r>
              <a:rPr lang="en-US" sz="1200" dirty="0" err="1">
                <a:solidFill>
                  <a:srgbClr val="F8F8F8"/>
                </a:solidFill>
              </a:rPr>
              <a:t>cblC</a:t>
            </a:r>
            <a:r>
              <a:rPr lang="en-US" sz="1200" dirty="0">
                <a:solidFill>
                  <a:srgbClr val="F8F8F8"/>
                </a:solidFill>
              </a:rPr>
              <a:t> is described, but is lethal in embryonic life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2014: HCU Network Australia founded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2015: Different </a:t>
            </a:r>
            <a:r>
              <a:rPr lang="en-US" sz="1200" dirty="0" err="1">
                <a:solidFill>
                  <a:srgbClr val="F8F8F8"/>
                </a:solidFill>
              </a:rPr>
              <a:t>cblC</a:t>
            </a:r>
            <a:r>
              <a:rPr lang="en-US" sz="1200" dirty="0">
                <a:solidFill>
                  <a:srgbClr val="F8F8F8"/>
                </a:solidFill>
              </a:rPr>
              <a:t> mouse models are developed using gene editing that survive the pregnancy and delivery, but  </a:t>
            </a:r>
          </a:p>
          <a:p>
            <a:pPr marL="8255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die within the first 30days of life unless rescued with </a:t>
            </a:r>
            <a:r>
              <a:rPr lang="en-US" sz="1200" dirty="0" err="1">
                <a:solidFill>
                  <a:srgbClr val="F8F8F8"/>
                </a:solidFill>
              </a:rPr>
              <a:t>hydroxocobalamin</a:t>
            </a:r>
            <a:r>
              <a:rPr lang="en-US" sz="1200" dirty="0">
                <a:solidFill>
                  <a:srgbClr val="F8F8F8"/>
                </a:solidFill>
              </a:rPr>
              <a:t> or gene therapy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2016: HCU Network America founded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2016: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Kraus’s lab report that enzyme replacement with PEGylated cystathionine beta-synthase shows         </a:t>
            </a:r>
          </a:p>
          <a:p>
            <a:pPr marL="8255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promising results in a murine model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2016: 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</a:t>
            </a:r>
            <a:r>
              <a:rPr lang="en-US" sz="1200" dirty="0" err="1">
                <a:solidFill>
                  <a:srgbClr val="F8F8F8"/>
                </a:solidFill>
              </a:rPr>
              <a:t>Manoli</a:t>
            </a:r>
            <a:r>
              <a:rPr lang="en-US" sz="1200" dirty="0">
                <a:solidFill>
                  <a:srgbClr val="F8F8F8"/>
                </a:solidFill>
              </a:rPr>
              <a:t> et al show that use of methionine restricted medical foods and protein restriction can negatively   </a:t>
            </a:r>
          </a:p>
          <a:p>
            <a:pPr marL="8255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affect brain growth in </a:t>
            </a:r>
            <a:r>
              <a:rPr lang="en-US" sz="1200" dirty="0" err="1">
                <a:solidFill>
                  <a:srgbClr val="F8F8F8"/>
                </a:solidFill>
              </a:rPr>
              <a:t>cblC</a:t>
            </a:r>
            <a:endParaRPr lang="en-US" sz="1200" dirty="0">
              <a:solidFill>
                <a:srgbClr val="F8F8F8"/>
              </a:solidFill>
            </a:endParaRP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2017: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Morris et al describe guidelines for the diagnosis and management of CBS deficiency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2017: </a:t>
            </a:r>
            <a:r>
              <a:rPr lang="en-US" sz="1200" dirty="0" err="1">
                <a:solidFill>
                  <a:srgbClr val="F8F8F8"/>
                </a:solidFill>
              </a:rPr>
              <a:t>Dr</a:t>
            </a:r>
            <a:r>
              <a:rPr lang="en-US" sz="1200" dirty="0">
                <a:solidFill>
                  <a:srgbClr val="F8F8F8"/>
                </a:solidFill>
              </a:rPr>
              <a:t> </a:t>
            </a:r>
            <a:r>
              <a:rPr lang="en-US" sz="1200" dirty="0" err="1">
                <a:solidFill>
                  <a:srgbClr val="F8F8F8"/>
                </a:solidFill>
              </a:rPr>
              <a:t>Huemer</a:t>
            </a:r>
            <a:r>
              <a:rPr lang="en-US" sz="1200" dirty="0">
                <a:solidFill>
                  <a:srgbClr val="F8F8F8"/>
                </a:solidFill>
              </a:rPr>
              <a:t> et al summarize guidelines for the treatment of cobalamin-related </a:t>
            </a:r>
            <a:r>
              <a:rPr lang="en-US" sz="1200" dirty="0" err="1">
                <a:solidFill>
                  <a:srgbClr val="F8F8F8"/>
                </a:solidFill>
              </a:rPr>
              <a:t>remethylation</a:t>
            </a:r>
            <a:r>
              <a:rPr lang="en-US" sz="1200" dirty="0">
                <a:solidFill>
                  <a:srgbClr val="F8F8F8"/>
                </a:solidFill>
              </a:rPr>
              <a:t> disorders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2018: HCU Network America host first patient/expert conference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2018: Human trials for enzyme replacement therapy start, research for other new therapies progresses</a:t>
            </a:r>
          </a:p>
          <a:p>
            <a:pPr marL="179705" indent="-171450">
              <a:spcBef>
                <a:spcPts val="0"/>
              </a:spcBef>
            </a:pPr>
            <a:r>
              <a:rPr lang="en-US" sz="1200" dirty="0">
                <a:solidFill>
                  <a:srgbClr val="F8F8F8"/>
                </a:solidFill>
              </a:rPr>
              <a:t>2019: Intensification of </a:t>
            </a:r>
            <a:r>
              <a:rPr lang="en-US" sz="1200" dirty="0" err="1">
                <a:solidFill>
                  <a:srgbClr val="F8F8F8"/>
                </a:solidFill>
              </a:rPr>
              <a:t>hydroxocobalamin</a:t>
            </a:r>
            <a:r>
              <a:rPr lang="en-US" sz="1200" dirty="0">
                <a:solidFill>
                  <a:srgbClr val="F8F8F8"/>
                </a:solidFill>
              </a:rPr>
              <a:t> therapy in cobalamin defects in the newborn period shows positive </a:t>
            </a:r>
          </a:p>
          <a:p>
            <a:pPr marL="8255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8F8F8"/>
                </a:solidFill>
              </a:rPr>
              <a:t>               result</a:t>
            </a:r>
          </a:p>
          <a:p>
            <a:pPr>
              <a:spcBef>
                <a:spcPts val="0"/>
              </a:spcBef>
            </a:pPr>
            <a:endParaRPr lang="en-US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334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HCU </a:t>
            </a:r>
            <a:r>
              <a:rPr lang="mr-IN" sz="2400" dirty="0">
                <a:solidFill>
                  <a:srgbClr val="FFC000"/>
                </a:solidFill>
              </a:rPr>
              <a:t>–</a:t>
            </a:r>
            <a:r>
              <a:rPr lang="en-US" sz="2400" dirty="0">
                <a:solidFill>
                  <a:srgbClr val="FFC000"/>
                </a:solidFill>
              </a:rPr>
              <a:t> We’ve Come a Long Way</a:t>
            </a:r>
            <a:r>
              <a:rPr lang="mr-IN" sz="2400" dirty="0">
                <a:solidFill>
                  <a:srgbClr val="FFC000"/>
                </a:solidFill>
              </a:rPr>
              <a:t>…</a:t>
            </a:r>
            <a:r>
              <a:rPr lang="en-US" sz="2400" dirty="0">
                <a:solidFill>
                  <a:srgbClr val="FFC000"/>
                </a:solidFill>
              </a:rPr>
              <a:t> (2000-Present)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60198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But we need to keep working until a cure is found for all!</a:t>
            </a:r>
          </a:p>
        </p:txBody>
      </p:sp>
    </p:spTree>
    <p:extLst>
      <p:ext uri="{BB962C8B-B14F-4D97-AF65-F5344CB8AC3E}">
        <p14:creationId xmlns:p14="http://schemas.microsoft.com/office/powerpoint/2010/main" val="2457129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8">
      <a:dk1>
        <a:srgbClr val="5DD3FF"/>
      </a:dk1>
      <a:lt1>
        <a:srgbClr val="3366CC"/>
      </a:lt1>
      <a:dk2>
        <a:srgbClr val="0000FF"/>
      </a:dk2>
      <a:lt2>
        <a:srgbClr val="EEECE1"/>
      </a:lt2>
      <a:accent1>
        <a:srgbClr val="FF9900"/>
      </a:accent1>
      <a:accent2>
        <a:srgbClr val="FFCC00"/>
      </a:accent2>
      <a:accent3>
        <a:srgbClr val="FF9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DBEEF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501</Words>
  <Application>Microsoft Office PowerPoint</Application>
  <PresentationFormat>On-screen Show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Century Gothic</vt:lpstr>
      <vt:lpstr>Mangal</vt:lpstr>
      <vt:lpstr>Palatino Linotype</vt:lpstr>
      <vt:lpstr>Verdana</vt:lpstr>
      <vt:lpstr>Wingdings 2</vt:lpstr>
      <vt:lpstr>Aspect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danae</dc:creator>
  <cp:lastModifiedBy>Danae Bartke</cp:lastModifiedBy>
  <cp:revision>48</cp:revision>
  <dcterms:created xsi:type="dcterms:W3CDTF">2017-02-16T03:01:01Z</dcterms:created>
  <dcterms:modified xsi:type="dcterms:W3CDTF">2023-11-16T18:40:03Z</dcterms:modified>
</cp:coreProperties>
</file>